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306" r:id="rId3"/>
    <p:sldId id="348" r:id="rId4"/>
    <p:sldId id="321" r:id="rId5"/>
    <p:sldId id="338" r:id="rId6"/>
    <p:sldId id="339" r:id="rId7"/>
    <p:sldId id="336" r:id="rId8"/>
    <p:sldId id="326" r:id="rId9"/>
    <p:sldId id="330" r:id="rId10"/>
    <p:sldId id="333" r:id="rId11"/>
    <p:sldId id="337" r:id="rId12"/>
    <p:sldId id="332" r:id="rId13"/>
    <p:sldId id="340" r:id="rId14"/>
    <p:sldId id="341" r:id="rId15"/>
    <p:sldId id="331" r:id="rId16"/>
    <p:sldId id="343" r:id="rId17"/>
    <p:sldId id="345" r:id="rId18"/>
    <p:sldId id="346" r:id="rId19"/>
    <p:sldId id="347" r:id="rId20"/>
    <p:sldId id="319" r:id="rId2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1" autoAdjust="0"/>
    <p:restoredTop sz="76302" autoAdjust="0"/>
  </p:normalViewPr>
  <p:slideViewPr>
    <p:cSldViewPr>
      <p:cViewPr varScale="1">
        <p:scale>
          <a:sx n="64" d="100"/>
          <a:sy n="64" d="100"/>
        </p:scale>
        <p:origin x="136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124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AEB4A5-3A57-4E5E-8309-652BA1881A86}" type="doc">
      <dgm:prSet loTypeId="urn:microsoft.com/office/officeart/2005/8/layout/process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16808E-B149-4A9A-8F95-C87E5A31AA18}">
      <dgm:prSet custT="1"/>
      <dgm:spPr/>
      <dgm:t>
        <a:bodyPr/>
        <a:lstStyle/>
        <a:p>
          <a:pPr marL="274320" algn="ctr"/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Input [32x32x3] sẽ chứa các giá pixel của ảnh, trong tr</a:t>
          </a:r>
          <a:r>
            <a:rPr lang="vi-VN" sz="2000">
              <a:latin typeface="Arial" panose="020B0604020202020204" pitchFamily="34" charset="0"/>
              <a:cs typeface="Arial" panose="020B0604020202020204" pitchFamily="34" charset="0"/>
            </a:rPr>
            <a:t>ư</a:t>
          </a:r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ờng hợp này ảnh có chiều cao và chiều rộng là 32, và 3 channels R,G,B</a:t>
          </a:r>
        </a:p>
      </dgm:t>
    </dgm:pt>
    <dgm:pt modelId="{C69B33CD-A104-46E3-B291-CA1B14D04BCC}" type="sibTrans" cxnId="{8C908913-B48F-4313-859B-24FBBD2F6119}">
      <dgm:prSet/>
      <dgm:spPr/>
      <dgm:t>
        <a:bodyPr/>
        <a:lstStyle/>
        <a:p>
          <a:pPr marL="274320" algn="l"/>
          <a:endParaRPr lang="en-US"/>
        </a:p>
      </dgm:t>
    </dgm:pt>
    <dgm:pt modelId="{86B48921-C2D9-499A-BD60-25F361E78C4F}" type="parTrans" cxnId="{8C908913-B48F-4313-859B-24FBBD2F6119}">
      <dgm:prSet/>
      <dgm:spPr/>
      <dgm:t>
        <a:bodyPr/>
        <a:lstStyle/>
        <a:p>
          <a:pPr marL="274320" algn="l"/>
          <a:endParaRPr lang="en-US"/>
        </a:p>
      </dgm:t>
    </dgm:pt>
    <dgm:pt modelId="{B9DA4FB1-F5FD-485F-831F-31EE4401C410}">
      <dgm:prSet custT="1"/>
      <dgm:spPr/>
      <dgm:t>
        <a:bodyPr/>
        <a:lstStyle/>
        <a:p>
          <a:pPr marL="274320" algn="ctr"/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Conv layer sẽ nhân với một ma trận nhỏ (filter) có số channels bằng với đầu vào. Giả sử số l</a:t>
          </a:r>
          <a:r>
            <a:rPr lang="vi-VN" sz="2000">
              <a:latin typeface="Arial" panose="020B0604020202020204" pitchFamily="34" charset="0"/>
              <a:cs typeface="Arial" panose="020B0604020202020204" pitchFamily="34" charset="0"/>
            </a:rPr>
            <a:t>ư</a:t>
          </a:r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ợng filter là 12 thì đầu ra là [32x32x12]</a:t>
          </a:r>
        </a:p>
      </dgm:t>
    </dgm:pt>
    <dgm:pt modelId="{C22A04B5-4B01-4B2D-8BDF-76673DF512A4}" type="sibTrans" cxnId="{8D36EC4A-B8EE-41F7-B30C-4EBD43ED4246}">
      <dgm:prSet/>
      <dgm:spPr/>
      <dgm:t>
        <a:bodyPr/>
        <a:lstStyle/>
        <a:p>
          <a:pPr marL="274320" algn="l"/>
          <a:endParaRPr lang="en-US"/>
        </a:p>
      </dgm:t>
    </dgm:pt>
    <dgm:pt modelId="{CDB4B190-7ACF-4443-96E8-A50E083185B7}" type="parTrans" cxnId="{8D36EC4A-B8EE-41F7-B30C-4EBD43ED4246}">
      <dgm:prSet/>
      <dgm:spPr/>
      <dgm:t>
        <a:bodyPr/>
        <a:lstStyle/>
        <a:p>
          <a:pPr marL="274320" algn="l"/>
          <a:endParaRPr lang="en-US"/>
        </a:p>
      </dgm:t>
    </dgm:pt>
    <dgm:pt modelId="{F8A0EF00-229B-4E01-BDBE-D66D4082FF2C}">
      <dgm:prSet custT="1"/>
      <dgm:spPr/>
      <dgm:t>
        <a:bodyPr/>
        <a:lstStyle/>
        <a:p>
          <a:pPr marL="274320" algn="ctr"/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Relu layer là hàm activation và đầu ra là [32x32x12]</a:t>
          </a:r>
        </a:p>
      </dgm:t>
    </dgm:pt>
    <dgm:pt modelId="{54CA901D-CFBF-453F-A2B8-843E878CEC88}" type="sibTrans" cxnId="{EA058354-57D3-446A-A11E-1ACCA0AA0B79}">
      <dgm:prSet/>
      <dgm:spPr/>
      <dgm:t>
        <a:bodyPr/>
        <a:lstStyle/>
        <a:p>
          <a:pPr marL="274320" algn="l"/>
          <a:endParaRPr lang="en-US"/>
        </a:p>
      </dgm:t>
    </dgm:pt>
    <dgm:pt modelId="{BADC192E-DD90-49CF-A4B8-DE6ED7682B5D}" type="parTrans" cxnId="{EA058354-57D3-446A-A11E-1ACCA0AA0B79}">
      <dgm:prSet/>
      <dgm:spPr/>
      <dgm:t>
        <a:bodyPr/>
        <a:lstStyle/>
        <a:p>
          <a:pPr marL="274320" algn="l"/>
          <a:endParaRPr lang="en-US"/>
        </a:p>
      </dgm:t>
    </dgm:pt>
    <dgm:pt modelId="{9D347D76-78EC-453A-A976-0FBDFA227276}">
      <dgm:prSet custT="1"/>
      <dgm:spPr/>
      <dgm:t>
        <a:bodyPr/>
        <a:lstStyle/>
        <a:p>
          <a:pPr marL="274320" algn="ctr"/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Pool layer là lớp giảm số chiều của đầu vào theo chiều rộng và dài, kết quả đầu ra có thể là [16x16x12]</a:t>
          </a:r>
        </a:p>
      </dgm:t>
    </dgm:pt>
    <dgm:pt modelId="{7EFB0217-A7CB-4612-9A2C-A10D06B645E3}" type="sibTrans" cxnId="{5A60E2E5-1C6D-4D01-AEC1-BC1BC2A476E1}">
      <dgm:prSet/>
      <dgm:spPr/>
      <dgm:t>
        <a:bodyPr/>
        <a:lstStyle/>
        <a:p>
          <a:pPr marL="274320" algn="l"/>
          <a:endParaRPr lang="en-US"/>
        </a:p>
      </dgm:t>
    </dgm:pt>
    <dgm:pt modelId="{9715BAB5-E793-4489-9158-611B0A4EE7A6}" type="parTrans" cxnId="{5A60E2E5-1C6D-4D01-AEC1-BC1BC2A476E1}">
      <dgm:prSet/>
      <dgm:spPr/>
      <dgm:t>
        <a:bodyPr/>
        <a:lstStyle/>
        <a:p>
          <a:pPr marL="274320" algn="l"/>
          <a:endParaRPr lang="en-US"/>
        </a:p>
      </dgm:t>
    </dgm:pt>
    <dgm:pt modelId="{A0D783B2-9E71-46B2-B6DD-487F99FCC6DC}">
      <dgm:prSet custT="1"/>
      <dgm:spPr/>
      <dgm:t>
        <a:bodyPr/>
        <a:lstStyle/>
        <a:p>
          <a:pPr marL="274320" algn="ctr"/>
          <a:r>
            <a:rPr lang="en-US" sz="2000">
              <a:latin typeface="Arial" panose="020B0604020202020204" pitchFamily="34" charset="0"/>
              <a:cs typeface="Arial" panose="020B0604020202020204" pitchFamily="34" charset="0"/>
            </a:rPr>
            <a:t>Fully-connected layer là mạng nơ-ron, số chiều là [số lượng mẫu, số lượng nhãn]</a:t>
          </a:r>
        </a:p>
      </dgm:t>
    </dgm:pt>
    <dgm:pt modelId="{7CD47366-85B0-45AD-A0A0-9269303B5608}" type="sibTrans" cxnId="{20F7F90F-EF02-4B45-8E30-F13FA8C85A0D}">
      <dgm:prSet/>
      <dgm:spPr/>
      <dgm:t>
        <a:bodyPr/>
        <a:lstStyle/>
        <a:p>
          <a:pPr marL="274320" algn="l"/>
          <a:endParaRPr lang="en-US"/>
        </a:p>
      </dgm:t>
    </dgm:pt>
    <dgm:pt modelId="{A9C51A9A-6A9A-4E5E-B658-43C80CEB97FD}" type="parTrans" cxnId="{20F7F90F-EF02-4B45-8E30-F13FA8C85A0D}">
      <dgm:prSet/>
      <dgm:spPr/>
      <dgm:t>
        <a:bodyPr/>
        <a:lstStyle/>
        <a:p>
          <a:pPr marL="274320" algn="l"/>
          <a:endParaRPr lang="en-US"/>
        </a:p>
      </dgm:t>
    </dgm:pt>
    <dgm:pt modelId="{6A6E3B07-1ED6-4E08-8F5E-B3055D2AEFE2}" type="pres">
      <dgm:prSet presAssocID="{4CAEB4A5-3A57-4E5E-8309-652BA1881A86}" presName="Name0" presStyleCnt="0">
        <dgm:presLayoutVars>
          <dgm:dir/>
          <dgm:animLvl val="lvl"/>
          <dgm:resizeHandles val="exact"/>
        </dgm:presLayoutVars>
      </dgm:prSet>
      <dgm:spPr/>
    </dgm:pt>
    <dgm:pt modelId="{8AD79DDF-1196-4C67-BC0F-A1BD5E552810}" type="pres">
      <dgm:prSet presAssocID="{A0D783B2-9E71-46B2-B6DD-487F99FCC6DC}" presName="boxAndChildren" presStyleCnt="0"/>
      <dgm:spPr/>
    </dgm:pt>
    <dgm:pt modelId="{F38A772A-8B3A-4B80-9D9C-F5D20ABF1729}" type="pres">
      <dgm:prSet presAssocID="{A0D783B2-9E71-46B2-B6DD-487F99FCC6DC}" presName="parentTextBox" presStyleLbl="node1" presStyleIdx="0" presStyleCnt="5"/>
      <dgm:spPr/>
    </dgm:pt>
    <dgm:pt modelId="{B3944B07-6931-4AFB-89B3-536EE9BABD3F}" type="pres">
      <dgm:prSet presAssocID="{7EFB0217-A7CB-4612-9A2C-A10D06B645E3}" presName="sp" presStyleCnt="0"/>
      <dgm:spPr/>
    </dgm:pt>
    <dgm:pt modelId="{2CE72F12-21A8-43BE-A9F0-6468A8F5D05A}" type="pres">
      <dgm:prSet presAssocID="{9D347D76-78EC-453A-A976-0FBDFA227276}" presName="arrowAndChildren" presStyleCnt="0"/>
      <dgm:spPr/>
    </dgm:pt>
    <dgm:pt modelId="{1C68E3EE-E9B9-4AC8-9579-BCC7CA46E9C7}" type="pres">
      <dgm:prSet presAssocID="{9D347D76-78EC-453A-A976-0FBDFA227276}" presName="parentTextArrow" presStyleLbl="node1" presStyleIdx="1" presStyleCnt="5"/>
      <dgm:spPr/>
    </dgm:pt>
    <dgm:pt modelId="{F671DA03-F646-4928-ADEF-98774093E3BB}" type="pres">
      <dgm:prSet presAssocID="{54CA901D-CFBF-453F-A2B8-843E878CEC88}" presName="sp" presStyleCnt="0"/>
      <dgm:spPr/>
    </dgm:pt>
    <dgm:pt modelId="{3E10533D-95E5-4C42-A3B8-4381D8B82162}" type="pres">
      <dgm:prSet presAssocID="{F8A0EF00-229B-4E01-BDBE-D66D4082FF2C}" presName="arrowAndChildren" presStyleCnt="0"/>
      <dgm:spPr/>
    </dgm:pt>
    <dgm:pt modelId="{B27B8F93-206B-4FF7-BFFA-1410A04DE9AE}" type="pres">
      <dgm:prSet presAssocID="{F8A0EF00-229B-4E01-BDBE-D66D4082FF2C}" presName="parentTextArrow" presStyleLbl="node1" presStyleIdx="2" presStyleCnt="5"/>
      <dgm:spPr/>
    </dgm:pt>
    <dgm:pt modelId="{2B66A841-817E-40C9-895D-5003F2DE8110}" type="pres">
      <dgm:prSet presAssocID="{C22A04B5-4B01-4B2D-8BDF-76673DF512A4}" presName="sp" presStyleCnt="0"/>
      <dgm:spPr/>
    </dgm:pt>
    <dgm:pt modelId="{79643458-8DFA-4EE6-A66E-B58705314274}" type="pres">
      <dgm:prSet presAssocID="{B9DA4FB1-F5FD-485F-831F-31EE4401C410}" presName="arrowAndChildren" presStyleCnt="0"/>
      <dgm:spPr/>
    </dgm:pt>
    <dgm:pt modelId="{C72F6FF0-DC8F-4275-99D8-52E05D180B45}" type="pres">
      <dgm:prSet presAssocID="{B9DA4FB1-F5FD-485F-831F-31EE4401C410}" presName="parentTextArrow" presStyleLbl="node1" presStyleIdx="3" presStyleCnt="5"/>
      <dgm:spPr/>
    </dgm:pt>
    <dgm:pt modelId="{BEAF98E7-36C8-4A96-994B-414D6EA9F74E}" type="pres">
      <dgm:prSet presAssocID="{C69B33CD-A104-46E3-B291-CA1B14D04BCC}" presName="sp" presStyleCnt="0"/>
      <dgm:spPr/>
    </dgm:pt>
    <dgm:pt modelId="{EEBBC84D-2258-4927-9094-6B9F99E67E13}" type="pres">
      <dgm:prSet presAssocID="{1516808E-B149-4A9A-8F95-C87E5A31AA18}" presName="arrowAndChildren" presStyleCnt="0"/>
      <dgm:spPr/>
    </dgm:pt>
    <dgm:pt modelId="{D51EAA44-764B-45E9-8D5F-E692CE12D86E}" type="pres">
      <dgm:prSet presAssocID="{1516808E-B149-4A9A-8F95-C87E5A31AA18}" presName="parentTextArrow" presStyleLbl="node1" presStyleIdx="4" presStyleCnt="5"/>
      <dgm:spPr/>
    </dgm:pt>
  </dgm:ptLst>
  <dgm:cxnLst>
    <dgm:cxn modelId="{20F7F90F-EF02-4B45-8E30-F13FA8C85A0D}" srcId="{4CAEB4A5-3A57-4E5E-8309-652BA1881A86}" destId="{A0D783B2-9E71-46B2-B6DD-487F99FCC6DC}" srcOrd="4" destOrd="0" parTransId="{A9C51A9A-6A9A-4E5E-B658-43C80CEB97FD}" sibTransId="{7CD47366-85B0-45AD-A0A0-9269303B5608}"/>
    <dgm:cxn modelId="{8C908913-B48F-4313-859B-24FBBD2F6119}" srcId="{4CAEB4A5-3A57-4E5E-8309-652BA1881A86}" destId="{1516808E-B149-4A9A-8F95-C87E5A31AA18}" srcOrd="0" destOrd="0" parTransId="{86B48921-C2D9-499A-BD60-25F361E78C4F}" sibTransId="{C69B33CD-A104-46E3-B291-CA1B14D04BCC}"/>
    <dgm:cxn modelId="{CA2B5D1B-CB71-49DD-BF5E-1E0F07B3965A}" type="presOf" srcId="{1516808E-B149-4A9A-8F95-C87E5A31AA18}" destId="{D51EAA44-764B-45E9-8D5F-E692CE12D86E}" srcOrd="0" destOrd="0" presId="urn:microsoft.com/office/officeart/2005/8/layout/process4"/>
    <dgm:cxn modelId="{2551701B-DE48-4AC7-95F0-AEC133C37AB2}" type="presOf" srcId="{9D347D76-78EC-453A-A976-0FBDFA227276}" destId="{1C68E3EE-E9B9-4AC8-9579-BCC7CA46E9C7}" srcOrd="0" destOrd="0" presId="urn:microsoft.com/office/officeart/2005/8/layout/process4"/>
    <dgm:cxn modelId="{8D36EC4A-B8EE-41F7-B30C-4EBD43ED4246}" srcId="{4CAEB4A5-3A57-4E5E-8309-652BA1881A86}" destId="{B9DA4FB1-F5FD-485F-831F-31EE4401C410}" srcOrd="1" destOrd="0" parTransId="{CDB4B190-7ACF-4443-96E8-A50E083185B7}" sibTransId="{C22A04B5-4B01-4B2D-8BDF-76673DF512A4}"/>
    <dgm:cxn modelId="{EA058354-57D3-446A-A11E-1ACCA0AA0B79}" srcId="{4CAEB4A5-3A57-4E5E-8309-652BA1881A86}" destId="{F8A0EF00-229B-4E01-BDBE-D66D4082FF2C}" srcOrd="2" destOrd="0" parTransId="{BADC192E-DD90-49CF-A4B8-DE6ED7682B5D}" sibTransId="{54CA901D-CFBF-453F-A2B8-843E878CEC88}"/>
    <dgm:cxn modelId="{1D2A3F76-E4FC-4E05-A260-58B17B5A9337}" type="presOf" srcId="{A0D783B2-9E71-46B2-B6DD-487F99FCC6DC}" destId="{F38A772A-8B3A-4B80-9D9C-F5D20ABF1729}" srcOrd="0" destOrd="0" presId="urn:microsoft.com/office/officeart/2005/8/layout/process4"/>
    <dgm:cxn modelId="{9837BE8D-7B1E-4DC2-98D1-EC1B51F7F9EE}" type="presOf" srcId="{B9DA4FB1-F5FD-485F-831F-31EE4401C410}" destId="{C72F6FF0-DC8F-4275-99D8-52E05D180B45}" srcOrd="0" destOrd="0" presId="urn:microsoft.com/office/officeart/2005/8/layout/process4"/>
    <dgm:cxn modelId="{E7D337A3-6AC7-4C41-B9B2-20D316AEDBBC}" type="presOf" srcId="{4CAEB4A5-3A57-4E5E-8309-652BA1881A86}" destId="{6A6E3B07-1ED6-4E08-8F5E-B3055D2AEFE2}" srcOrd="0" destOrd="0" presId="urn:microsoft.com/office/officeart/2005/8/layout/process4"/>
    <dgm:cxn modelId="{5A60E2E5-1C6D-4D01-AEC1-BC1BC2A476E1}" srcId="{4CAEB4A5-3A57-4E5E-8309-652BA1881A86}" destId="{9D347D76-78EC-453A-A976-0FBDFA227276}" srcOrd="3" destOrd="0" parTransId="{9715BAB5-E793-4489-9158-611B0A4EE7A6}" sibTransId="{7EFB0217-A7CB-4612-9A2C-A10D06B645E3}"/>
    <dgm:cxn modelId="{384E71F4-4D9E-48CC-9E1A-26BA61B775FC}" type="presOf" srcId="{F8A0EF00-229B-4E01-BDBE-D66D4082FF2C}" destId="{B27B8F93-206B-4FF7-BFFA-1410A04DE9AE}" srcOrd="0" destOrd="0" presId="urn:microsoft.com/office/officeart/2005/8/layout/process4"/>
    <dgm:cxn modelId="{8485EEFD-9DE9-4C59-AFA1-799971AE0C24}" type="presParOf" srcId="{6A6E3B07-1ED6-4E08-8F5E-B3055D2AEFE2}" destId="{8AD79DDF-1196-4C67-BC0F-A1BD5E552810}" srcOrd="0" destOrd="0" presId="urn:microsoft.com/office/officeart/2005/8/layout/process4"/>
    <dgm:cxn modelId="{E17140BA-7155-4C17-8AC2-CF106CC5F620}" type="presParOf" srcId="{8AD79DDF-1196-4C67-BC0F-A1BD5E552810}" destId="{F38A772A-8B3A-4B80-9D9C-F5D20ABF1729}" srcOrd="0" destOrd="0" presId="urn:microsoft.com/office/officeart/2005/8/layout/process4"/>
    <dgm:cxn modelId="{726BDDF1-4D19-4F5A-A38B-D30396E037B2}" type="presParOf" srcId="{6A6E3B07-1ED6-4E08-8F5E-B3055D2AEFE2}" destId="{B3944B07-6931-4AFB-89B3-536EE9BABD3F}" srcOrd="1" destOrd="0" presId="urn:microsoft.com/office/officeart/2005/8/layout/process4"/>
    <dgm:cxn modelId="{B1BDFCFC-5EE2-4807-9BD8-4F57D47B7D21}" type="presParOf" srcId="{6A6E3B07-1ED6-4E08-8F5E-B3055D2AEFE2}" destId="{2CE72F12-21A8-43BE-A9F0-6468A8F5D05A}" srcOrd="2" destOrd="0" presId="urn:microsoft.com/office/officeart/2005/8/layout/process4"/>
    <dgm:cxn modelId="{7D387A38-B341-45C1-9DC9-26377BE3B0D4}" type="presParOf" srcId="{2CE72F12-21A8-43BE-A9F0-6468A8F5D05A}" destId="{1C68E3EE-E9B9-4AC8-9579-BCC7CA46E9C7}" srcOrd="0" destOrd="0" presId="urn:microsoft.com/office/officeart/2005/8/layout/process4"/>
    <dgm:cxn modelId="{E4241F70-6C8C-43D5-8A6E-5DEEA8051CE2}" type="presParOf" srcId="{6A6E3B07-1ED6-4E08-8F5E-B3055D2AEFE2}" destId="{F671DA03-F646-4928-ADEF-98774093E3BB}" srcOrd="3" destOrd="0" presId="urn:microsoft.com/office/officeart/2005/8/layout/process4"/>
    <dgm:cxn modelId="{39664699-043C-41C7-B21D-E126BDD5F8B5}" type="presParOf" srcId="{6A6E3B07-1ED6-4E08-8F5E-B3055D2AEFE2}" destId="{3E10533D-95E5-4C42-A3B8-4381D8B82162}" srcOrd="4" destOrd="0" presId="urn:microsoft.com/office/officeart/2005/8/layout/process4"/>
    <dgm:cxn modelId="{67D228BB-838F-4CFA-93B4-F87797C14782}" type="presParOf" srcId="{3E10533D-95E5-4C42-A3B8-4381D8B82162}" destId="{B27B8F93-206B-4FF7-BFFA-1410A04DE9AE}" srcOrd="0" destOrd="0" presId="urn:microsoft.com/office/officeart/2005/8/layout/process4"/>
    <dgm:cxn modelId="{C3CED59A-0614-4CB4-AD9C-7131F0E36129}" type="presParOf" srcId="{6A6E3B07-1ED6-4E08-8F5E-B3055D2AEFE2}" destId="{2B66A841-817E-40C9-895D-5003F2DE8110}" srcOrd="5" destOrd="0" presId="urn:microsoft.com/office/officeart/2005/8/layout/process4"/>
    <dgm:cxn modelId="{359D5305-C04C-4D59-8AAC-00A1B10C1356}" type="presParOf" srcId="{6A6E3B07-1ED6-4E08-8F5E-B3055D2AEFE2}" destId="{79643458-8DFA-4EE6-A66E-B58705314274}" srcOrd="6" destOrd="0" presId="urn:microsoft.com/office/officeart/2005/8/layout/process4"/>
    <dgm:cxn modelId="{4ADEE581-F0A9-4B71-A9B6-7BC61F6D538E}" type="presParOf" srcId="{79643458-8DFA-4EE6-A66E-B58705314274}" destId="{C72F6FF0-DC8F-4275-99D8-52E05D180B45}" srcOrd="0" destOrd="0" presId="urn:microsoft.com/office/officeart/2005/8/layout/process4"/>
    <dgm:cxn modelId="{45D1A587-2CB9-4794-9D0E-81D4CB509A72}" type="presParOf" srcId="{6A6E3B07-1ED6-4E08-8F5E-B3055D2AEFE2}" destId="{BEAF98E7-36C8-4A96-994B-414D6EA9F74E}" srcOrd="7" destOrd="0" presId="urn:microsoft.com/office/officeart/2005/8/layout/process4"/>
    <dgm:cxn modelId="{56B5F605-AEE6-43B2-973C-75A7BAC9D7ED}" type="presParOf" srcId="{6A6E3B07-1ED6-4E08-8F5E-B3055D2AEFE2}" destId="{EEBBC84D-2258-4927-9094-6B9F99E67E13}" srcOrd="8" destOrd="0" presId="urn:microsoft.com/office/officeart/2005/8/layout/process4"/>
    <dgm:cxn modelId="{0A085B33-7C74-4CC7-AED6-237CD2E98538}" type="presParOf" srcId="{EEBBC84D-2258-4927-9094-6B9F99E67E13}" destId="{D51EAA44-764B-45E9-8D5F-E692CE12D86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A772A-8B3A-4B80-9D9C-F5D20ABF1729}">
      <dsp:nvSpPr>
        <dsp:cNvPr id="0" name=""/>
        <dsp:cNvSpPr/>
      </dsp:nvSpPr>
      <dsp:spPr>
        <a:xfrm>
          <a:off x="0" y="4056619"/>
          <a:ext cx="11125200" cy="66552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27432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Fully-connected layer là mạng nơ-ron, số chiều là [số lượng mẫu, số lượng nhãn]</a:t>
          </a:r>
        </a:p>
      </dsp:txBody>
      <dsp:txXfrm>
        <a:off x="0" y="4056619"/>
        <a:ext cx="11125200" cy="665522"/>
      </dsp:txXfrm>
    </dsp:sp>
    <dsp:sp modelId="{1C68E3EE-E9B9-4AC8-9579-BCC7CA46E9C7}">
      <dsp:nvSpPr>
        <dsp:cNvPr id="0" name=""/>
        <dsp:cNvSpPr/>
      </dsp:nvSpPr>
      <dsp:spPr>
        <a:xfrm rot="10800000">
          <a:off x="0" y="3043029"/>
          <a:ext cx="11125200" cy="102357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27432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Pool layer là lớp giảm số chiều của đầu vào theo chiều rộng và dài, kết quả đầu ra có thể là [16x16x12]</a:t>
          </a:r>
        </a:p>
      </dsp:txBody>
      <dsp:txXfrm rot="10800000">
        <a:off x="0" y="3043029"/>
        <a:ext cx="11125200" cy="665087"/>
      </dsp:txXfrm>
    </dsp:sp>
    <dsp:sp modelId="{B27B8F93-206B-4FF7-BFFA-1410A04DE9AE}">
      <dsp:nvSpPr>
        <dsp:cNvPr id="0" name=""/>
        <dsp:cNvSpPr/>
      </dsp:nvSpPr>
      <dsp:spPr>
        <a:xfrm rot="10800000">
          <a:off x="0" y="2029438"/>
          <a:ext cx="11125200" cy="102357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27432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Relu layer là hàm activation và đầu ra là [32x32x12]</a:t>
          </a:r>
        </a:p>
      </dsp:txBody>
      <dsp:txXfrm rot="10800000">
        <a:off x="0" y="2029438"/>
        <a:ext cx="11125200" cy="665087"/>
      </dsp:txXfrm>
    </dsp:sp>
    <dsp:sp modelId="{C72F6FF0-DC8F-4275-99D8-52E05D180B45}">
      <dsp:nvSpPr>
        <dsp:cNvPr id="0" name=""/>
        <dsp:cNvSpPr/>
      </dsp:nvSpPr>
      <dsp:spPr>
        <a:xfrm rot="10800000">
          <a:off x="0" y="1015848"/>
          <a:ext cx="11125200" cy="102357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27432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Conv layer sẽ nhân với một ma trận nhỏ (filter) có số channels bằng với đầu vào. Giả sử số l</a:t>
          </a:r>
          <a:r>
            <a:rPr lang="vi-VN" sz="2000" kern="1200">
              <a:latin typeface="Arial" panose="020B0604020202020204" pitchFamily="34" charset="0"/>
              <a:cs typeface="Arial" panose="020B0604020202020204" pitchFamily="34" charset="0"/>
            </a:rPr>
            <a:t>ư</a:t>
          </a: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ợng filter là 12 thì đầu ra là [32x32x12]</a:t>
          </a:r>
        </a:p>
      </dsp:txBody>
      <dsp:txXfrm rot="10800000">
        <a:off x="0" y="1015848"/>
        <a:ext cx="11125200" cy="665087"/>
      </dsp:txXfrm>
    </dsp:sp>
    <dsp:sp modelId="{D51EAA44-764B-45E9-8D5F-E692CE12D86E}">
      <dsp:nvSpPr>
        <dsp:cNvPr id="0" name=""/>
        <dsp:cNvSpPr/>
      </dsp:nvSpPr>
      <dsp:spPr>
        <a:xfrm rot="10800000">
          <a:off x="0" y="2258"/>
          <a:ext cx="11125200" cy="102357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27432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Input [32x32x3] sẽ chứa các giá pixel của ảnh, trong tr</a:t>
          </a:r>
          <a:r>
            <a:rPr lang="vi-VN" sz="2000" kern="1200">
              <a:latin typeface="Arial" panose="020B0604020202020204" pitchFamily="34" charset="0"/>
              <a:cs typeface="Arial" panose="020B0604020202020204" pitchFamily="34" charset="0"/>
            </a:rPr>
            <a:t>ư</a:t>
          </a:r>
          <a:r>
            <a:rPr lang="en-US" sz="2000" kern="1200">
              <a:latin typeface="Arial" panose="020B0604020202020204" pitchFamily="34" charset="0"/>
              <a:cs typeface="Arial" panose="020B0604020202020204" pitchFamily="34" charset="0"/>
            </a:rPr>
            <a:t>ờng hợp này ảnh có chiều cao và chiều rộng là 32, và 3 channels R,G,B</a:t>
          </a:r>
        </a:p>
      </dsp:txBody>
      <dsp:txXfrm rot="10800000">
        <a:off x="0" y="2258"/>
        <a:ext cx="11125200" cy="6650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B9E3A7-E8BF-4670-8027-BFF9D5A19D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2D089D-E741-46D8-8026-29A33CC01B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3DEF2-363F-4610-B818-90344DF69CB6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32861-1B8B-4DB0-9AD7-3D8BAAF830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71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E0353-771A-4F41-87A2-7A9FBC5DED57}" type="datetimeFigureOut">
              <a:rPr lang="en-GB" smtClean="0"/>
              <a:t>23/09/2018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1F6B6-03EB-4702-8474-0A69C9889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936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1F6B6-03EB-4702-8474-0A69C9889BE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576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10"/>
              </a:lnSpc>
            </a:pPr>
            <a:r>
              <a:rPr spc="-40" dirty="0"/>
              <a:t>Copyright </a:t>
            </a:r>
            <a:r>
              <a:rPr spc="-25" dirty="0"/>
              <a:t>©2014 </a:t>
            </a:r>
            <a:r>
              <a:rPr spc="-20" dirty="0"/>
              <a:t>VietIS </a:t>
            </a:r>
            <a:r>
              <a:rPr spc="-40" dirty="0"/>
              <a:t>Corporation, </a:t>
            </a:r>
            <a:r>
              <a:rPr dirty="0"/>
              <a:t>All </a:t>
            </a:r>
            <a:r>
              <a:rPr spc="-15" dirty="0"/>
              <a:t>rights </a:t>
            </a:r>
            <a:r>
              <a:rPr spc="10" dirty="0"/>
              <a:t> </a:t>
            </a:r>
            <a:r>
              <a:rPr spc="-45" dirty="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8600" y="106199"/>
            <a:ext cx="8922511" cy="430887"/>
          </a:xfrm>
        </p:spPr>
        <p:txBody>
          <a:bodyPr lIns="0" tIns="0" rIns="0" bIns="0"/>
          <a:lstStyle>
            <a:lvl1pPr>
              <a:defRPr sz="2800" b="1" i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66800" y="1295400"/>
            <a:ext cx="10058400" cy="4495800"/>
          </a:xfrm>
        </p:spPr>
        <p:txBody>
          <a:bodyPr lIns="0" tIns="0" rIns="0" bIns="0"/>
          <a:lstStyle>
            <a:lvl1pPr>
              <a:lnSpc>
                <a:spcPct val="150000"/>
              </a:lnSpc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10"/>
              </a:lnSpc>
            </a:pPr>
            <a:r>
              <a:rPr spc="-40" dirty="0"/>
              <a:t>Copyright </a:t>
            </a:r>
            <a:r>
              <a:rPr spc="-25" dirty="0"/>
              <a:t>©2014 </a:t>
            </a:r>
            <a:r>
              <a:rPr spc="-20" dirty="0"/>
              <a:t>VietIS </a:t>
            </a:r>
            <a:r>
              <a:rPr spc="-40" dirty="0"/>
              <a:t>Corporation, </a:t>
            </a:r>
            <a:r>
              <a:rPr dirty="0"/>
              <a:t>All </a:t>
            </a:r>
            <a:r>
              <a:rPr spc="-15" dirty="0"/>
              <a:t>rights </a:t>
            </a:r>
            <a:r>
              <a:rPr spc="10" dirty="0"/>
              <a:t> </a:t>
            </a:r>
            <a:r>
              <a:rPr spc="-45" dirty="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1F5F"/>
                </a:solidFill>
                <a:latin typeface="Meiryo UI"/>
                <a:cs typeface="Meiryo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10"/>
              </a:lnSpc>
            </a:pPr>
            <a:r>
              <a:rPr spc="-40" dirty="0"/>
              <a:t>Copyright </a:t>
            </a:r>
            <a:r>
              <a:rPr spc="-25" dirty="0"/>
              <a:t>©2014 </a:t>
            </a:r>
            <a:r>
              <a:rPr spc="-20" dirty="0"/>
              <a:t>VietIS </a:t>
            </a:r>
            <a:r>
              <a:rPr spc="-40" dirty="0"/>
              <a:t>Corporation, </a:t>
            </a:r>
            <a:r>
              <a:rPr dirty="0"/>
              <a:t>All </a:t>
            </a:r>
            <a:r>
              <a:rPr spc="-15" dirty="0"/>
              <a:t>rights </a:t>
            </a:r>
            <a:r>
              <a:rPr spc="10" dirty="0"/>
              <a:t> </a:t>
            </a:r>
            <a:r>
              <a:rPr spc="-45" dirty="0"/>
              <a:t>reserved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801" y="94107"/>
            <a:ext cx="9677400" cy="430887"/>
          </a:xfrm>
        </p:spPr>
        <p:txBody>
          <a:bodyPr lIns="0" tIns="0" rIns="0" bIns="0"/>
          <a:lstStyle>
            <a:lvl1pPr>
              <a:defRPr sz="2800" b="1" i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10"/>
              </a:lnSpc>
            </a:pPr>
            <a:r>
              <a:rPr spc="-40" dirty="0"/>
              <a:t>Copyright </a:t>
            </a:r>
            <a:r>
              <a:rPr spc="-25" dirty="0"/>
              <a:t>©2014 </a:t>
            </a:r>
            <a:r>
              <a:rPr spc="-20" dirty="0"/>
              <a:t>VietIS </a:t>
            </a:r>
            <a:r>
              <a:rPr spc="-40" dirty="0"/>
              <a:t>Corporation, </a:t>
            </a:r>
            <a:r>
              <a:rPr dirty="0"/>
              <a:t>All </a:t>
            </a:r>
            <a:r>
              <a:rPr spc="-15" dirty="0"/>
              <a:t>rights </a:t>
            </a:r>
            <a:r>
              <a:rPr spc="10" dirty="0"/>
              <a:t> </a:t>
            </a:r>
            <a:r>
              <a:rPr spc="-45" dirty="0"/>
              <a:t>reserved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10"/>
              </a:lnSpc>
            </a:pPr>
            <a:r>
              <a:rPr spc="-40" dirty="0"/>
              <a:t>Copyright </a:t>
            </a:r>
            <a:r>
              <a:rPr spc="-25" dirty="0"/>
              <a:t>©2014 </a:t>
            </a:r>
            <a:r>
              <a:rPr spc="-20" dirty="0"/>
              <a:t>VietIS </a:t>
            </a:r>
            <a:r>
              <a:rPr spc="-40" dirty="0"/>
              <a:t>Corporation, </a:t>
            </a:r>
            <a:r>
              <a:rPr dirty="0"/>
              <a:t>All </a:t>
            </a:r>
            <a:r>
              <a:rPr spc="-15" dirty="0"/>
              <a:t>rights </a:t>
            </a:r>
            <a:r>
              <a:rPr spc="10" dirty="0"/>
              <a:t> </a:t>
            </a:r>
            <a:r>
              <a:rPr spc="-45" dirty="0"/>
              <a:t>reserved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638" y="523875"/>
            <a:ext cx="17240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187325" y="138113"/>
            <a:ext cx="11817350" cy="1063625"/>
            <a:chOff x="0" y="0"/>
            <a:chExt cx="7061143" cy="1031240"/>
          </a:xfrm>
        </p:grpSpPr>
        <p:sp>
          <p:nvSpPr>
            <p:cNvPr id="10" name="Rectangle 5"/>
            <p:cNvSpPr/>
            <p:nvPr userDrawn="1"/>
          </p:nvSpPr>
          <p:spPr>
            <a:xfrm flipH="1">
              <a:off x="6640" y="0"/>
              <a:ext cx="7054503" cy="1031240"/>
            </a:xfrm>
            <a:custGeom>
              <a:avLst/>
              <a:gdLst>
                <a:gd name="connsiteX0" fmla="*/ 0 w 7054850"/>
                <a:gd name="connsiteY0" fmla="*/ 0 h 571500"/>
                <a:gd name="connsiteX1" fmla="*/ 7054850 w 7054850"/>
                <a:gd name="connsiteY1" fmla="*/ 0 h 571500"/>
                <a:gd name="connsiteX2" fmla="*/ 7054850 w 7054850"/>
                <a:gd name="connsiteY2" fmla="*/ 571500 h 571500"/>
                <a:gd name="connsiteX3" fmla="*/ 0 w 7054850"/>
                <a:gd name="connsiteY3" fmla="*/ 571500 h 571500"/>
                <a:gd name="connsiteX4" fmla="*/ 0 w 7054850"/>
                <a:gd name="connsiteY4" fmla="*/ 0 h 571500"/>
                <a:gd name="connsiteX0" fmla="*/ 0 w 7054850"/>
                <a:gd name="connsiteY0" fmla="*/ 0 h 571500"/>
                <a:gd name="connsiteX1" fmla="*/ 7054850 w 7054850"/>
                <a:gd name="connsiteY1" fmla="*/ 0 h 571500"/>
                <a:gd name="connsiteX2" fmla="*/ 7054330 w 7054850"/>
                <a:gd name="connsiteY2" fmla="*/ 113376 h 571500"/>
                <a:gd name="connsiteX3" fmla="*/ 0 w 7054850"/>
                <a:gd name="connsiteY3" fmla="*/ 571500 h 571500"/>
                <a:gd name="connsiteX4" fmla="*/ 0 w 7054850"/>
                <a:gd name="connsiteY4" fmla="*/ 0 h 571500"/>
                <a:gd name="connsiteX0" fmla="*/ 520 w 7055370"/>
                <a:gd name="connsiteY0" fmla="*/ 0 h 799176"/>
                <a:gd name="connsiteX1" fmla="*/ 7055370 w 7055370"/>
                <a:gd name="connsiteY1" fmla="*/ 0 h 799176"/>
                <a:gd name="connsiteX2" fmla="*/ 7054850 w 7055370"/>
                <a:gd name="connsiteY2" fmla="*/ 113376 h 799176"/>
                <a:gd name="connsiteX3" fmla="*/ 0 w 7055370"/>
                <a:gd name="connsiteY3" fmla="*/ 799176 h 799176"/>
                <a:gd name="connsiteX4" fmla="*/ 520 w 7055370"/>
                <a:gd name="connsiteY4" fmla="*/ 0 h 799176"/>
                <a:gd name="connsiteX0" fmla="*/ 635 w 7055485"/>
                <a:gd name="connsiteY0" fmla="*/ 0 h 1031687"/>
                <a:gd name="connsiteX1" fmla="*/ 7055485 w 7055485"/>
                <a:gd name="connsiteY1" fmla="*/ 0 h 1031687"/>
                <a:gd name="connsiteX2" fmla="*/ 7054965 w 7055485"/>
                <a:gd name="connsiteY2" fmla="*/ 113376 h 1031687"/>
                <a:gd name="connsiteX3" fmla="*/ 0 w 7055485"/>
                <a:gd name="connsiteY3" fmla="*/ 1031687 h 1031687"/>
                <a:gd name="connsiteX4" fmla="*/ 635 w 7055485"/>
                <a:gd name="connsiteY4" fmla="*/ 0 h 1031687"/>
                <a:gd name="connsiteX0" fmla="*/ 635 w 7056027"/>
                <a:gd name="connsiteY0" fmla="*/ 0 h 1031687"/>
                <a:gd name="connsiteX1" fmla="*/ 7055485 w 7056027"/>
                <a:gd name="connsiteY1" fmla="*/ 0 h 1031687"/>
                <a:gd name="connsiteX2" fmla="*/ 7056005 w 7056027"/>
                <a:gd name="connsiteY2" fmla="*/ 345590 h 1031687"/>
                <a:gd name="connsiteX3" fmla="*/ 0 w 7056027"/>
                <a:gd name="connsiteY3" fmla="*/ 1031687 h 1031687"/>
                <a:gd name="connsiteX4" fmla="*/ 635 w 7056027"/>
                <a:gd name="connsiteY4" fmla="*/ 0 h 103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6027" h="1031687">
                  <a:moveTo>
                    <a:pt x="635" y="0"/>
                  </a:moveTo>
                  <a:lnTo>
                    <a:pt x="7055485" y="0"/>
                  </a:lnTo>
                  <a:cubicBezTo>
                    <a:pt x="7055312" y="37792"/>
                    <a:pt x="7056178" y="307798"/>
                    <a:pt x="7056005" y="345590"/>
                  </a:cubicBezTo>
                  <a:lnTo>
                    <a:pt x="0" y="1031687"/>
                  </a:lnTo>
                  <a:cubicBezTo>
                    <a:pt x="173" y="765295"/>
                    <a:pt x="462" y="266392"/>
                    <a:pt x="635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3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dirty="0"/>
            </a:p>
          </p:txBody>
        </p:sp>
        <p:sp>
          <p:nvSpPr>
            <p:cNvPr id="11" name="Right Triangle 8"/>
            <p:cNvSpPr/>
            <p:nvPr userDrawn="1"/>
          </p:nvSpPr>
          <p:spPr>
            <a:xfrm rot="5400000" flipV="1">
              <a:off x="4997716" y="-1562484"/>
              <a:ext cx="490993" cy="3628274"/>
            </a:xfrm>
            <a:custGeom>
              <a:avLst/>
              <a:gdLst>
                <a:gd name="connsiteX0" fmla="*/ 0 w 488950"/>
                <a:gd name="connsiteY0" fmla="*/ 3352800 h 3352800"/>
                <a:gd name="connsiteX1" fmla="*/ 0 w 488950"/>
                <a:gd name="connsiteY1" fmla="*/ 0 h 3352800"/>
                <a:gd name="connsiteX2" fmla="*/ 488950 w 488950"/>
                <a:gd name="connsiteY2" fmla="*/ 3352800 h 3352800"/>
                <a:gd name="connsiteX3" fmla="*/ 0 w 488950"/>
                <a:gd name="connsiteY3" fmla="*/ 3352800 h 3352800"/>
                <a:gd name="connsiteX0" fmla="*/ 2367 w 491317"/>
                <a:gd name="connsiteY0" fmla="*/ 3628390 h 3628390"/>
                <a:gd name="connsiteX1" fmla="*/ 0 w 491317"/>
                <a:gd name="connsiteY1" fmla="*/ 0 h 3628390"/>
                <a:gd name="connsiteX2" fmla="*/ 491317 w 491317"/>
                <a:gd name="connsiteY2" fmla="*/ 3628390 h 3628390"/>
                <a:gd name="connsiteX3" fmla="*/ 2367 w 491317"/>
                <a:gd name="connsiteY3" fmla="*/ 3628390 h 362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317" h="3628390">
                  <a:moveTo>
                    <a:pt x="2367" y="3628390"/>
                  </a:moveTo>
                  <a:lnTo>
                    <a:pt x="0" y="0"/>
                  </a:lnTo>
                  <a:lnTo>
                    <a:pt x="491317" y="3628390"/>
                  </a:lnTo>
                  <a:lnTo>
                    <a:pt x="2367" y="362839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dirty="0"/>
            </a:p>
          </p:txBody>
        </p:sp>
        <p:sp>
          <p:nvSpPr>
            <p:cNvPr id="12" name="Rectangle 5"/>
            <p:cNvSpPr/>
            <p:nvPr userDrawn="1"/>
          </p:nvSpPr>
          <p:spPr>
            <a:xfrm>
              <a:off x="0" y="7695"/>
              <a:ext cx="7054503" cy="798827"/>
            </a:xfrm>
            <a:custGeom>
              <a:avLst/>
              <a:gdLst>
                <a:gd name="connsiteX0" fmla="*/ 0 w 7054850"/>
                <a:gd name="connsiteY0" fmla="*/ 0 h 571500"/>
                <a:gd name="connsiteX1" fmla="*/ 7054850 w 7054850"/>
                <a:gd name="connsiteY1" fmla="*/ 0 h 571500"/>
                <a:gd name="connsiteX2" fmla="*/ 7054850 w 7054850"/>
                <a:gd name="connsiteY2" fmla="*/ 571500 h 571500"/>
                <a:gd name="connsiteX3" fmla="*/ 0 w 7054850"/>
                <a:gd name="connsiteY3" fmla="*/ 571500 h 571500"/>
                <a:gd name="connsiteX4" fmla="*/ 0 w 7054850"/>
                <a:gd name="connsiteY4" fmla="*/ 0 h 571500"/>
                <a:gd name="connsiteX0" fmla="*/ 0 w 7054850"/>
                <a:gd name="connsiteY0" fmla="*/ 0 h 571500"/>
                <a:gd name="connsiteX1" fmla="*/ 7054850 w 7054850"/>
                <a:gd name="connsiteY1" fmla="*/ 0 h 571500"/>
                <a:gd name="connsiteX2" fmla="*/ 7054330 w 7054850"/>
                <a:gd name="connsiteY2" fmla="*/ 113376 h 571500"/>
                <a:gd name="connsiteX3" fmla="*/ 0 w 7054850"/>
                <a:gd name="connsiteY3" fmla="*/ 571500 h 571500"/>
                <a:gd name="connsiteX4" fmla="*/ 0 w 7054850"/>
                <a:gd name="connsiteY4" fmla="*/ 0 h 571500"/>
                <a:gd name="connsiteX0" fmla="*/ 520 w 7055370"/>
                <a:gd name="connsiteY0" fmla="*/ 0 h 799176"/>
                <a:gd name="connsiteX1" fmla="*/ 7055370 w 7055370"/>
                <a:gd name="connsiteY1" fmla="*/ 0 h 799176"/>
                <a:gd name="connsiteX2" fmla="*/ 7054850 w 7055370"/>
                <a:gd name="connsiteY2" fmla="*/ 113376 h 799176"/>
                <a:gd name="connsiteX3" fmla="*/ 0 w 7055370"/>
                <a:gd name="connsiteY3" fmla="*/ 799176 h 799176"/>
                <a:gd name="connsiteX4" fmla="*/ 520 w 7055370"/>
                <a:gd name="connsiteY4" fmla="*/ 0 h 79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5370" h="799176">
                  <a:moveTo>
                    <a:pt x="520" y="0"/>
                  </a:moveTo>
                  <a:lnTo>
                    <a:pt x="7055370" y="0"/>
                  </a:lnTo>
                  <a:cubicBezTo>
                    <a:pt x="7055197" y="37792"/>
                    <a:pt x="7055023" y="75584"/>
                    <a:pt x="7054850" y="113376"/>
                  </a:cubicBezTo>
                  <a:lnTo>
                    <a:pt x="0" y="799176"/>
                  </a:lnTo>
                  <a:cubicBezTo>
                    <a:pt x="173" y="532784"/>
                    <a:pt x="347" y="266392"/>
                    <a:pt x="520" y="0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dirty="0"/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195346" y="6364288"/>
            <a:ext cx="11817350" cy="430212"/>
          </a:xfrm>
          <a:prstGeom prst="rect">
            <a:avLst/>
          </a:prstGeom>
          <a:solidFill>
            <a:srgbClr val="3C5A9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3594100" y="6362700"/>
            <a:ext cx="5003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dist" eaLnBrk="1" hangingPunct="1">
              <a:defRPr/>
            </a:pPr>
            <a:r>
              <a:rPr lang="en-US" altLang="ja-JP" sz="1200" dirty="0">
                <a:solidFill>
                  <a:schemeClr val="bg1"/>
                </a:solidFill>
              </a:rPr>
              <a:t>Copyright ©2017 VietIS Software, All rights reserved</a:t>
            </a:r>
          </a:p>
          <a:p>
            <a:pPr algn="ctr" eaLnBrk="1" hangingPunct="1">
              <a:defRPr/>
            </a:pPr>
            <a:r>
              <a:rPr lang="en-US" altLang="ja-JP" sz="1200" dirty="0">
                <a:solidFill>
                  <a:schemeClr val="bg1"/>
                </a:solidFill>
              </a:rPr>
              <a:t>Internal</a:t>
            </a:r>
            <a:r>
              <a:rPr lang="en-US" altLang="ja-JP" sz="1200" baseline="0" dirty="0">
                <a:solidFill>
                  <a:schemeClr val="bg1"/>
                </a:solidFill>
              </a:rPr>
              <a:t> use</a:t>
            </a:r>
            <a:endParaRPr lang="ja-JP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 userDrawn="1"/>
        </p:nvSpPr>
        <p:spPr bwMode="auto">
          <a:xfrm>
            <a:off x="11650663" y="6480175"/>
            <a:ext cx="2032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numCol="1" spcCol="91440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dist" eaLnBrk="1" hangingPunct="1">
              <a:defRPr/>
            </a:pPr>
            <a:fld id="{71CB5AC0-E09E-427F-9C82-AEAD879E2071}" type="slidenum">
              <a:rPr lang="ja-JP" altLang="en-US" sz="1200" smtClean="0">
                <a:solidFill>
                  <a:schemeClr val="bg1"/>
                </a:solidFill>
              </a:rPr>
              <a:t>‹#›</a:t>
            </a:fld>
            <a:endParaRPr lang="ja-JP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160507" y="153923"/>
            <a:ext cx="1840992" cy="4831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41554" y="608837"/>
            <a:ext cx="9817100" cy="0"/>
          </a:xfrm>
          <a:custGeom>
            <a:avLst/>
            <a:gdLst/>
            <a:ahLst/>
            <a:cxnLst/>
            <a:rect l="l" t="t" r="r" b="b"/>
            <a:pathLst>
              <a:path w="9817100">
                <a:moveTo>
                  <a:pt x="0" y="0"/>
                </a:moveTo>
                <a:lnTo>
                  <a:pt x="9817100" y="0"/>
                </a:lnTo>
              </a:path>
            </a:pathLst>
          </a:custGeom>
          <a:ln w="19812">
            <a:solidFill>
              <a:srgbClr val="A6AC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6533387"/>
            <a:ext cx="12192000" cy="325120"/>
          </a:xfrm>
          <a:custGeom>
            <a:avLst/>
            <a:gdLst/>
            <a:ahLst/>
            <a:cxnLst/>
            <a:rect l="l" t="t" r="r" b="b"/>
            <a:pathLst>
              <a:path w="12192000" h="325120">
                <a:moveTo>
                  <a:pt x="0" y="324611"/>
                </a:moveTo>
                <a:lnTo>
                  <a:pt x="12192000" y="324611"/>
                </a:lnTo>
                <a:lnTo>
                  <a:pt x="12192000" y="0"/>
                </a:lnTo>
                <a:lnTo>
                  <a:pt x="0" y="0"/>
                </a:lnTo>
                <a:lnTo>
                  <a:pt x="0" y="324611"/>
                </a:lnTo>
                <a:close/>
              </a:path>
            </a:pathLst>
          </a:custGeom>
          <a:solidFill>
            <a:srgbClr val="8A9D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1554" y="122428"/>
            <a:ext cx="8922511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1F5F"/>
                </a:solidFill>
                <a:latin typeface="Meiryo UI"/>
                <a:cs typeface="Meiryo UI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66801" y="1600218"/>
            <a:ext cx="10058400" cy="42671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397502" y="6634737"/>
            <a:ext cx="3021965" cy="1657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10"/>
              </a:lnSpc>
            </a:pPr>
            <a:r>
              <a:rPr spc="-40" dirty="0"/>
              <a:t>Copyright </a:t>
            </a:r>
            <a:r>
              <a:rPr spc="-25" dirty="0"/>
              <a:t>©2014 </a:t>
            </a:r>
            <a:r>
              <a:rPr spc="-20" dirty="0"/>
              <a:t>VietIS </a:t>
            </a:r>
            <a:r>
              <a:rPr spc="-40" dirty="0"/>
              <a:t>Corporation, </a:t>
            </a:r>
            <a:r>
              <a:rPr dirty="0"/>
              <a:t>All </a:t>
            </a:r>
            <a:r>
              <a:rPr spc="-15" dirty="0"/>
              <a:t>rights </a:t>
            </a:r>
            <a:r>
              <a:rPr spc="10" dirty="0"/>
              <a:t> </a:t>
            </a:r>
            <a:r>
              <a:rPr spc="-45" dirty="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 sz="2800"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>
        <a:defRPr sz="2400"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colorTemperature colorTemp="6413"/>
                    </a14:imgEffect>
                    <a14:imgEffect>
                      <a14:saturation sat="102000"/>
                    </a14:imgEffect>
                    <a14:imgEffect>
                      <a14:brightnessContrast bright="-25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64609" y="6038291"/>
            <a:ext cx="512445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30" dirty="0">
                <a:solidFill>
                  <a:schemeClr val="bg1"/>
                </a:solidFill>
                <a:latin typeface="Calibri"/>
                <a:cs typeface="Calibri"/>
              </a:rPr>
              <a:t>V</a:t>
            </a:r>
            <a:r>
              <a:rPr sz="2000" spc="-2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2000" spc="-2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45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2000" spc="-2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95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47361" y="6038291"/>
            <a:ext cx="1504315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25" dirty="0">
                <a:solidFill>
                  <a:schemeClr val="bg1"/>
                </a:solidFill>
                <a:latin typeface="Calibri"/>
                <a:cs typeface="Calibri"/>
              </a:rPr>
              <a:t>In</a:t>
            </a:r>
            <a:r>
              <a:rPr sz="2000" spc="-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chemeClr val="bg1"/>
                </a:solidFill>
                <a:latin typeface="Calibri"/>
                <a:cs typeface="Calibri"/>
              </a:rPr>
              <a:t>f</a:t>
            </a:r>
            <a:r>
              <a:rPr sz="2000" spc="-16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0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2000" spc="-2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  <a:r>
              <a:rPr sz="2000" spc="-2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200" dirty="0">
                <a:solidFill>
                  <a:schemeClr val="bg1"/>
                </a:solidFill>
                <a:latin typeface="Calibri"/>
                <a:cs typeface="Calibri"/>
              </a:rPr>
              <a:t>m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2000" spc="-20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95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sz="2000" spc="-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2000" spc="-20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0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2000" spc="-2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5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4142" y="6038291"/>
            <a:ext cx="869950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5" dirty="0">
                <a:solidFill>
                  <a:schemeClr val="bg1"/>
                </a:solidFill>
                <a:latin typeface="Calibri"/>
                <a:cs typeface="Calibri"/>
              </a:rPr>
              <a:t>S</a:t>
            </a:r>
            <a:r>
              <a:rPr sz="2000" spc="-2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chemeClr val="bg1"/>
                </a:solidFill>
                <a:latin typeface="Calibri"/>
                <a:cs typeface="Calibri"/>
              </a:rPr>
              <a:t>y</a:t>
            </a:r>
            <a:r>
              <a:rPr sz="2000" spc="-2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s</a:t>
            </a:r>
            <a:r>
              <a:rPr sz="2000" spc="-2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95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sz="2000" spc="-2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45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2000" spc="-2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200" dirty="0">
                <a:solidFill>
                  <a:schemeClr val="bg1"/>
                </a:solidFill>
                <a:latin typeface="Calibri"/>
                <a:cs typeface="Calibri"/>
              </a:rPr>
              <a:t>m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65034" y="6038291"/>
            <a:ext cx="1487170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90" dirty="0">
                <a:solidFill>
                  <a:schemeClr val="bg1"/>
                </a:solidFill>
                <a:latin typeface="Calibri"/>
                <a:cs typeface="Calibri"/>
              </a:rPr>
              <a:t>C</a:t>
            </a:r>
            <a:r>
              <a:rPr sz="2000" spc="-20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0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2000" spc="-2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  <a:r>
              <a:rPr sz="2000" spc="-2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0" dirty="0">
                <a:solidFill>
                  <a:schemeClr val="bg1"/>
                </a:solidFill>
                <a:latin typeface="Calibri"/>
                <a:cs typeface="Calibri"/>
              </a:rPr>
              <a:t>p</a:t>
            </a:r>
            <a:r>
              <a:rPr sz="2000" spc="-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0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2000" spc="-2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  <a:r>
              <a:rPr sz="2000" spc="-2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2000" spc="-20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95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sz="2000" spc="-2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2000" spc="-20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0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2000" spc="-2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5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41391" y="5544311"/>
            <a:ext cx="2535936" cy="455675"/>
          </a:xfrm>
          <a:prstGeom prst="rect">
            <a:avLst/>
          </a:prstGeom>
          <a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Brush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-44324" y="1295400"/>
            <a:ext cx="12192000" cy="2769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tabLst>
                <a:tab pos="3127375" algn="l"/>
              </a:tabLst>
            </a:pPr>
            <a:r>
              <a:rPr lang="en-US" sz="6000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GIỚI THIỆU VỀ CONVOLUTIONAL NEURAL NETWORK</a:t>
            </a:r>
            <a:endParaRPr lang="en-US" sz="6000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250F617-531B-4176-B83D-2F817E2F33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6001228"/>
              </p:ext>
            </p:extLst>
          </p:nvPr>
        </p:nvGraphicFramePr>
        <p:xfrm>
          <a:off x="457200" y="1600200"/>
          <a:ext cx="111252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3125CDF2-3D1A-4645-9855-3B6DF12B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Mô hình CNN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96B3A0-EDA4-4A1D-916E-D945CAA90F5F}"/>
              </a:ext>
            </a:extLst>
          </p:cNvPr>
          <p:cNvSpPr/>
          <p:nvPr/>
        </p:nvSpPr>
        <p:spPr>
          <a:xfrm>
            <a:off x="76200" y="897827"/>
            <a:ext cx="750526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Ví dụ với mô hình [Input – Conv – Relu – Pool - FC]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D7E61-1AD9-44F3-B144-6D74EB3DB8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1610474"/>
            <a:ext cx="6670196" cy="24584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252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111E-6 L -0.56732 0.0416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72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732 0.04167 L 0.00768 0.3305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1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76F87-19F4-4F5C-8524-44801925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3383D-A176-4BB7-984D-E1B686D60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295400"/>
            <a:ext cx="10058400" cy="380950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/>
              <a:t>Mục đích: trích xuất thông tin, đặc tr</a:t>
            </a:r>
            <a:r>
              <a:rPr lang="vi-VN"/>
              <a:t>ư</a:t>
            </a:r>
            <a:r>
              <a:rPr lang="en-US"/>
              <a:t>ng của ảnh thông qua các ma trận filter (hay kernel)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/>
              <a:t>Filter thường là các ma trận nhỏ, có kích thước là 3x3, 5x5, 7x7, giá trị khởi tạo là random hoặc đ</a:t>
            </a:r>
            <a:r>
              <a:rPr lang="vi-VN"/>
              <a:t>ư</a:t>
            </a:r>
            <a:r>
              <a:rPr lang="en-US"/>
              <a:t>ợc lấy từ một model có sẵn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/>
              <a:t>B</a:t>
            </a:r>
            <a:r>
              <a:rPr lang="vi-VN"/>
              <a:t>ư</a:t>
            </a:r>
            <a:r>
              <a:rPr lang="en-US"/>
              <a:t>ớc nhảy (stride) là khoảng cách mà filter di chuyển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/>
              <a:t>Padding: chúng ta thêm các dòng các cột có giá trị bằng 0 vào ma trận đầu vào. Mục đích là để giữ nguyên số chiều của input.</a:t>
            </a:r>
          </a:p>
        </p:txBody>
      </p:sp>
    </p:spTree>
    <p:extLst>
      <p:ext uri="{BB962C8B-B14F-4D97-AF65-F5344CB8AC3E}">
        <p14:creationId xmlns:p14="http://schemas.microsoft.com/office/powerpoint/2010/main" val="2556243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20F0B-01D0-4065-BA72-0C5F3365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8DD08-797B-4281-AA42-C71F928FA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685800"/>
            <a:ext cx="6248400" cy="5205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E22F6-040B-4D4D-8E58-FC3A409E45BB}"/>
              </a:ext>
            </a:extLst>
          </p:cNvPr>
          <p:cNvSpPr txBox="1"/>
          <p:nvPr/>
        </p:nvSpPr>
        <p:spPr>
          <a:xfrm>
            <a:off x="4114800" y="6040181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Ví dụ filter</a:t>
            </a:r>
          </a:p>
        </p:txBody>
      </p:sp>
    </p:spTree>
    <p:extLst>
      <p:ext uri="{BB962C8B-B14F-4D97-AF65-F5344CB8AC3E}">
        <p14:creationId xmlns:p14="http://schemas.microsoft.com/office/powerpoint/2010/main" val="3361707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20F0B-01D0-4065-BA72-0C5F3365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D4AC91-B7DC-4C3D-977C-989EAC815BC7}"/>
              </a:ext>
            </a:extLst>
          </p:cNvPr>
          <p:cNvSpPr txBox="1"/>
          <p:nvPr/>
        </p:nvSpPr>
        <p:spPr>
          <a:xfrm>
            <a:off x="228600" y="914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vi-VN" sz="2000" b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b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ớc nhảy (Stride)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7B3CF0-5B2B-4982-A131-0862ECA588C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17" y="1814955"/>
            <a:ext cx="5486400" cy="3196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3FEF6F-2B3F-4B77-9C61-A8550F2C3C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83" y="1814956"/>
            <a:ext cx="5486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55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20F0B-01D0-4065-BA72-0C5F3365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D4AC91-B7DC-4C3D-977C-989EAC815BC7}"/>
              </a:ext>
            </a:extLst>
          </p:cNvPr>
          <p:cNvSpPr txBox="1"/>
          <p:nvPr/>
        </p:nvSpPr>
        <p:spPr>
          <a:xfrm>
            <a:off x="228600" y="914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EADA3-FECB-45F6-8AE9-5981AFAE8A3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91824"/>
            <a:ext cx="822960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7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76F87-19F4-4F5C-8524-44801925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22196-C40A-493E-87DF-D7D4DC211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9654"/>
            <a:ext cx="8763000" cy="513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75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20F0B-01D0-4065-BA72-0C5F33652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06199"/>
            <a:ext cx="8922511" cy="430887"/>
          </a:xfrm>
        </p:spPr>
        <p:txBody>
          <a:bodyPr/>
          <a:lstStyle/>
          <a:p>
            <a:r>
              <a:rPr lang="en-US"/>
              <a:t>Pooling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42A96-160B-4618-A36B-612EE1C2096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382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08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78CF-1C8A-488C-AD37-E2BD720AE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Fullyconnected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E2258-636E-4DFF-8030-2458C322B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295400"/>
            <a:ext cx="10058400" cy="4455835"/>
          </a:xfrm>
        </p:spPr>
        <p:txBody>
          <a:bodyPr/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/>
              <a:t>Fully-connected layer chính là một mạng n</a:t>
            </a:r>
            <a:r>
              <a:rPr lang="vi-VN"/>
              <a:t>ơ</a:t>
            </a:r>
            <a:r>
              <a:rPr lang="en-US"/>
              <a:t>-ron 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/>
              <a:t>Activation function của các hidden layers th</a:t>
            </a:r>
            <a:r>
              <a:rPr lang="vi-VN"/>
              <a:t>ư</a:t>
            </a:r>
            <a:r>
              <a:rPr lang="en-US"/>
              <a:t>ờng là relu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/>
              <a:t>Activation function của output layer th</a:t>
            </a:r>
            <a:r>
              <a:rPr lang="vi-VN"/>
              <a:t>ư</a:t>
            </a:r>
            <a:r>
              <a:rPr lang="en-US"/>
              <a:t>ờng làm hàm softmax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/>
              <a:t>Số đầu ra bằng với số labels của chúng ta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/>
              <a:t>Hàm mất mát th</a:t>
            </a:r>
            <a:r>
              <a:rPr lang="vi-VN"/>
              <a:t>ư</a:t>
            </a:r>
            <a:r>
              <a:rPr lang="en-US"/>
              <a:t>ờng đ</a:t>
            </a:r>
            <a:r>
              <a:rPr lang="vi-VN"/>
              <a:t>ư</a:t>
            </a:r>
            <a:r>
              <a:rPr lang="en-US"/>
              <a:t>ợc lấy là cross entropy</a:t>
            </a:r>
          </a:p>
        </p:txBody>
      </p:sp>
    </p:spTree>
    <p:extLst>
      <p:ext uri="{BB962C8B-B14F-4D97-AF65-F5344CB8AC3E}">
        <p14:creationId xmlns:p14="http://schemas.microsoft.com/office/powerpoint/2010/main" val="706865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78CF-1C8A-488C-AD37-E2BD720AE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Fullyconnected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6D918-FFC3-4D68-AECF-8FF3C60D7CC7}"/>
              </a:ext>
            </a:extLst>
          </p:cNvPr>
          <p:cNvSpPr txBox="1"/>
          <p:nvPr/>
        </p:nvSpPr>
        <p:spPr>
          <a:xfrm>
            <a:off x="228600" y="914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Softmax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20FBB-C7FC-4481-9C68-622A8962C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54369"/>
            <a:ext cx="4343400" cy="995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183B09-049D-4AF3-B8A5-EFBD0516D7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858749"/>
            <a:ext cx="8229600" cy="454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08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78CF-1C8A-488C-AD37-E2BD720AE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Fullyconnected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6D918-FFC3-4D68-AECF-8FF3C60D7CC7}"/>
              </a:ext>
            </a:extLst>
          </p:cNvPr>
          <p:cNvSpPr txBox="1"/>
          <p:nvPr/>
        </p:nvSpPr>
        <p:spPr>
          <a:xfrm>
            <a:off x="228600" y="9144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Cross-entropy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1361E-1F1D-4068-8836-B1F3C8792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1705076"/>
            <a:ext cx="102489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88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4F120-1453-4108-8F07-1622F6FD4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066800"/>
            <a:ext cx="10058400" cy="380950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Giới Thiệu Chung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Ví Dụ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Mạng N</a:t>
            </a:r>
            <a:r>
              <a:rPr lang="vi-VN"/>
              <a:t>ơ</a:t>
            </a:r>
            <a:r>
              <a:rPr lang="en-US"/>
              <a:t>-ron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Hàm Mất Mát Và Tối </a:t>
            </a:r>
            <a:r>
              <a:rPr lang="vi-VN"/>
              <a:t>Ư</a:t>
            </a:r>
            <a:r>
              <a:rPr lang="en-US"/>
              <a:t>u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Giới Thiệu Về Mô Hình CNN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Các Lớp Trong Mô Hình CNN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Tổng Kết</a:t>
            </a:r>
          </a:p>
        </p:txBody>
      </p:sp>
    </p:spTree>
    <p:extLst>
      <p:ext uri="{BB962C8B-B14F-4D97-AF65-F5344CB8AC3E}">
        <p14:creationId xmlns:p14="http://schemas.microsoft.com/office/powerpoint/2010/main" val="1653048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853" y="2511531"/>
            <a:ext cx="4924425" cy="28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066" y="1473730"/>
            <a:ext cx="4462462" cy="450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007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E8B2-0249-4710-8526-D86A322D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Giới thiệu chung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E4C68-6411-4392-96B1-64086D942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28700"/>
            <a:ext cx="9296400" cy="480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666070-9B40-4A32-B534-639F9E162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995309"/>
            <a:ext cx="5313045" cy="28533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FB97AC-6BC6-4174-AC2C-AC71CE9254A5}"/>
              </a:ext>
            </a:extLst>
          </p:cNvPr>
          <p:cNvCxnSpPr>
            <a:cxnSpLocks/>
          </p:cNvCxnSpPr>
          <p:nvPr/>
        </p:nvCxnSpPr>
        <p:spPr>
          <a:xfrm flipH="1">
            <a:off x="1905000" y="2590800"/>
            <a:ext cx="4191000" cy="1024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59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-0.65534 0.00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77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5534 0.00324 L -0.00534 0.4469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00" y="2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E4A1-4D5F-4088-895D-FEF637F4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1E25A-ACA7-46BE-9C17-CDA31C72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295400"/>
            <a:ext cx="10058400" cy="2147511"/>
          </a:xfrm>
        </p:spPr>
        <p:txBody>
          <a:bodyPr/>
          <a:lstStyle/>
          <a:p>
            <a:r>
              <a:rPr lang="en-US"/>
              <a:t>Giả sử chúng ta muốn dự đoán số điểm mà học sinh có thể đạt đ</a:t>
            </a:r>
            <a:r>
              <a:rPr lang="vi-VN"/>
              <a:t>ư</a:t>
            </a:r>
            <a:r>
              <a:rPr lang="en-US"/>
              <a:t>ợc thông qua số giờ học và số giờ ngủ. Và chúng ta đã thu thập đ</a:t>
            </a:r>
            <a:r>
              <a:rPr lang="vi-VN"/>
              <a:t>ư</a:t>
            </a:r>
            <a:r>
              <a:rPr lang="en-US"/>
              <a:t>ợc một tập dữ liệu nh</a:t>
            </a:r>
            <a:r>
              <a:rPr lang="vi-VN"/>
              <a:t>ư</a:t>
            </a:r>
            <a:r>
              <a:rPr lang="en-US"/>
              <a:t> sau:</a:t>
            </a:r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17134-3DE3-4682-AD93-37A9E43DE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289904"/>
              </p:ext>
            </p:extLst>
          </p:nvPr>
        </p:nvGraphicFramePr>
        <p:xfrm>
          <a:off x="2743200" y="3429000"/>
          <a:ext cx="589280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267">
                  <a:extLst>
                    <a:ext uri="{9D8B030D-6E8A-4147-A177-3AD203B41FA5}">
                      <a16:colId xmlns:a16="http://schemas.microsoft.com/office/drawing/2014/main" val="321455350"/>
                    </a:ext>
                  </a:extLst>
                </a:gridCol>
                <a:gridCol w="1964267">
                  <a:extLst>
                    <a:ext uri="{9D8B030D-6E8A-4147-A177-3AD203B41FA5}">
                      <a16:colId xmlns:a16="http://schemas.microsoft.com/office/drawing/2014/main" val="3769621891"/>
                    </a:ext>
                  </a:extLst>
                </a:gridCol>
                <a:gridCol w="1964267">
                  <a:extLst>
                    <a:ext uri="{9D8B030D-6E8A-4147-A177-3AD203B41FA5}">
                      <a16:colId xmlns:a16="http://schemas.microsoft.com/office/drawing/2014/main" val="6314179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Giờ ngủ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Giờ học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Điểm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93743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72231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6205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05646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673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541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55D57-9503-4A22-9FCA-CCA81A1A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Mạng n</a:t>
            </a:r>
            <a:r>
              <a:rPr lang="vi-VN"/>
              <a:t>ơ</a:t>
            </a:r>
            <a:r>
              <a:rPr lang="en-US"/>
              <a:t>-ron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1EDBD1-805C-4359-BE8F-3F579EE3621F}"/>
              </a:ext>
            </a:extLst>
          </p:cNvPr>
          <p:cNvSpPr/>
          <p:nvPr/>
        </p:nvSpPr>
        <p:spPr>
          <a:xfrm>
            <a:off x="3029492" y="2053898"/>
            <a:ext cx="685800" cy="685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A424B8-5D58-472D-A80B-AEDDA28AD577}"/>
              </a:ext>
            </a:extLst>
          </p:cNvPr>
          <p:cNvSpPr/>
          <p:nvPr/>
        </p:nvSpPr>
        <p:spPr>
          <a:xfrm>
            <a:off x="3181137" y="3942336"/>
            <a:ext cx="685800" cy="685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E0EBFC-C022-4116-B8F5-EDE6F3515876}"/>
              </a:ext>
            </a:extLst>
          </p:cNvPr>
          <p:cNvSpPr/>
          <p:nvPr/>
        </p:nvSpPr>
        <p:spPr>
          <a:xfrm>
            <a:off x="6172200" y="16764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52E5AE-C8D8-4A49-8A68-66A86BB2C4CE}"/>
              </a:ext>
            </a:extLst>
          </p:cNvPr>
          <p:cNvSpPr/>
          <p:nvPr/>
        </p:nvSpPr>
        <p:spPr>
          <a:xfrm>
            <a:off x="6202017" y="2817557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88551C-42F6-474A-9105-967DD6192025}"/>
              </a:ext>
            </a:extLst>
          </p:cNvPr>
          <p:cNvSpPr/>
          <p:nvPr/>
        </p:nvSpPr>
        <p:spPr>
          <a:xfrm>
            <a:off x="6172200" y="4285236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3F430B-69B5-431A-88B9-2A4B6CCB0EFD}"/>
              </a:ext>
            </a:extLst>
          </p:cNvPr>
          <p:cNvSpPr/>
          <p:nvPr/>
        </p:nvSpPr>
        <p:spPr>
          <a:xfrm>
            <a:off x="8610600" y="2896362"/>
            <a:ext cx="685800" cy="6858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E34259-ADD0-4690-8D56-5C28A7CC4DD1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3715292" y="2019300"/>
            <a:ext cx="2456908" cy="377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62665E-7557-47A1-AA31-9411A921ACFC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3866937" y="2019300"/>
            <a:ext cx="2305263" cy="2265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6E6462-B13D-4D38-9694-F6D417B188D7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3715292" y="2396798"/>
            <a:ext cx="2486725" cy="76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F2C205-8C91-406C-871A-04876012398B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3715292" y="2396798"/>
            <a:ext cx="2486725" cy="76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C6653C-20BD-4D22-A45F-0A1A4EA303DA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866937" y="3160457"/>
            <a:ext cx="2335080" cy="1124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3DC623-4E59-42B5-97CD-A7C9F8691AC2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3715292" y="2396798"/>
            <a:ext cx="2557341" cy="1988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3E5051-FEFE-4D12-B833-38413480A7CF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3866937" y="4285236"/>
            <a:ext cx="2405696" cy="100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EFD3656-5761-4A04-86FF-39E0737CFDF5}"/>
              </a:ext>
            </a:extLst>
          </p:cNvPr>
          <p:cNvSpPr txBox="1"/>
          <p:nvPr/>
        </p:nvSpPr>
        <p:spPr>
          <a:xfrm>
            <a:off x="1731382" y="225994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Giờ ngủ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89B933-E649-46EC-AE65-41A0668859CD}"/>
              </a:ext>
            </a:extLst>
          </p:cNvPr>
          <p:cNvSpPr txBox="1"/>
          <p:nvPr/>
        </p:nvSpPr>
        <p:spPr>
          <a:xfrm>
            <a:off x="1758325" y="415968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Giờ học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347CC1-3EBB-4ED7-9670-65DA1456FACB}"/>
              </a:ext>
            </a:extLst>
          </p:cNvPr>
          <p:cNvSpPr txBox="1"/>
          <p:nvPr/>
        </p:nvSpPr>
        <p:spPr>
          <a:xfrm rot="21275903">
            <a:off x="4294691" y="192079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w11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765BD5-998F-437C-9D6F-658C4996DD50}"/>
              </a:ext>
            </a:extLst>
          </p:cNvPr>
          <p:cNvSpPr txBox="1"/>
          <p:nvPr/>
        </p:nvSpPr>
        <p:spPr>
          <a:xfrm rot="1004539">
            <a:off x="4307200" y="2392671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w12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7EB48A-4D3E-406E-ADE7-D23414E7BC5D}"/>
              </a:ext>
            </a:extLst>
          </p:cNvPr>
          <p:cNvSpPr txBox="1"/>
          <p:nvPr/>
        </p:nvSpPr>
        <p:spPr>
          <a:xfrm rot="2742663">
            <a:off x="4226651" y="273900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w13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449337-AD06-4A10-9FF9-1B2CF3808888}"/>
              </a:ext>
            </a:extLst>
          </p:cNvPr>
          <p:cNvSpPr txBox="1"/>
          <p:nvPr/>
        </p:nvSpPr>
        <p:spPr>
          <a:xfrm rot="19074548">
            <a:off x="3994714" y="321013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w21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F81792-42A7-4591-AEDB-9BF69A48177C}"/>
              </a:ext>
            </a:extLst>
          </p:cNvPr>
          <p:cNvSpPr txBox="1"/>
          <p:nvPr/>
        </p:nvSpPr>
        <p:spPr>
          <a:xfrm rot="19074548">
            <a:off x="4570154" y="343775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w22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8CBE6C-D3F0-4DCC-BC89-12C1F520F971}"/>
              </a:ext>
            </a:extLst>
          </p:cNvPr>
          <p:cNvSpPr txBox="1"/>
          <p:nvPr/>
        </p:nvSpPr>
        <p:spPr>
          <a:xfrm>
            <a:off x="4660679" y="393170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w23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655C3F3-DCB9-4A29-A27D-0A892858FDAA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6858000" y="2019300"/>
            <a:ext cx="1752600" cy="121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A883844-6BB1-4D33-9D17-3459A0C2F998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6887817" y="3160457"/>
            <a:ext cx="1722783" cy="78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D724DED-57A2-41EA-961B-5026847EE58F}"/>
              </a:ext>
            </a:extLst>
          </p:cNvPr>
          <p:cNvCxnSpPr>
            <a:cxnSpLocks/>
            <a:stCxn id="8" idx="7"/>
            <a:endCxn id="9" idx="2"/>
          </p:cNvCxnSpPr>
          <p:nvPr/>
        </p:nvCxnSpPr>
        <p:spPr>
          <a:xfrm flipV="1">
            <a:off x="6757567" y="3239262"/>
            <a:ext cx="1853033" cy="1146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D40AFCE-1BEB-425F-875D-75201DB2A191}"/>
              </a:ext>
            </a:extLst>
          </p:cNvPr>
          <p:cNvSpPr txBox="1"/>
          <p:nvPr/>
        </p:nvSpPr>
        <p:spPr>
          <a:xfrm rot="2058654">
            <a:off x="7296877" y="202338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w11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8A3A1A-5B10-4DF0-BA1B-C2BEF8A3F8E0}"/>
              </a:ext>
            </a:extLst>
          </p:cNvPr>
          <p:cNvSpPr txBox="1"/>
          <p:nvPr/>
        </p:nvSpPr>
        <p:spPr>
          <a:xfrm rot="277335">
            <a:off x="7052471" y="281975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w21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91D763-8994-42BF-AA61-6DDE0A659333}"/>
              </a:ext>
            </a:extLst>
          </p:cNvPr>
          <p:cNvSpPr txBox="1"/>
          <p:nvPr/>
        </p:nvSpPr>
        <p:spPr>
          <a:xfrm rot="19606210">
            <a:off x="7055526" y="358775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w31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E0D8A10-EC0E-48DD-A72E-CED7999AA994}"/>
              </a:ext>
            </a:extLst>
          </p:cNvPr>
          <p:cNvSpPr txBox="1"/>
          <p:nvPr/>
        </p:nvSpPr>
        <p:spPr>
          <a:xfrm>
            <a:off x="5914211" y="1519123"/>
            <a:ext cx="44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z1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676A23-7A35-4432-8D6B-9493F9AD7D4F}"/>
              </a:ext>
            </a:extLst>
          </p:cNvPr>
          <p:cNvSpPr txBox="1"/>
          <p:nvPr/>
        </p:nvSpPr>
        <p:spPr>
          <a:xfrm>
            <a:off x="6735417" y="1452332"/>
            <a:ext cx="44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7398276-A892-45ED-96AA-53FDB34A6269}"/>
              </a:ext>
            </a:extLst>
          </p:cNvPr>
          <p:cNvSpPr txBox="1"/>
          <p:nvPr/>
        </p:nvSpPr>
        <p:spPr>
          <a:xfrm>
            <a:off x="5879238" y="2602468"/>
            <a:ext cx="44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z2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C92EB17-3B2F-41C9-A667-1EF03A507138}"/>
              </a:ext>
            </a:extLst>
          </p:cNvPr>
          <p:cNvSpPr txBox="1"/>
          <p:nvPr/>
        </p:nvSpPr>
        <p:spPr>
          <a:xfrm>
            <a:off x="6629400" y="2590800"/>
            <a:ext cx="44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3C43A6-D02A-4B44-956C-1B044CE98ED5}"/>
              </a:ext>
            </a:extLst>
          </p:cNvPr>
          <p:cNvSpPr txBox="1"/>
          <p:nvPr/>
        </p:nvSpPr>
        <p:spPr>
          <a:xfrm>
            <a:off x="5804186" y="4460626"/>
            <a:ext cx="44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z3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AAF5FD7-9E57-48C0-A8CE-4730280AF84F}"/>
              </a:ext>
            </a:extLst>
          </p:cNvPr>
          <p:cNvSpPr txBox="1"/>
          <p:nvPr/>
        </p:nvSpPr>
        <p:spPr>
          <a:xfrm>
            <a:off x="6787719" y="4391783"/>
            <a:ext cx="44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DB22FB-DE8A-4495-8DF8-F5B4611EB0B6}"/>
              </a:ext>
            </a:extLst>
          </p:cNvPr>
          <p:cNvSpPr txBox="1"/>
          <p:nvPr/>
        </p:nvSpPr>
        <p:spPr>
          <a:xfrm>
            <a:off x="2813614" y="498978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 layer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C2D537-F7DF-4E26-95ED-EBDE6F19E431}"/>
              </a:ext>
            </a:extLst>
          </p:cNvPr>
          <p:cNvSpPr txBox="1"/>
          <p:nvPr/>
        </p:nvSpPr>
        <p:spPr>
          <a:xfrm>
            <a:off x="5788144" y="510890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hidden layer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A97157-B7A4-4FEC-AD94-6BB2087F95E2}"/>
              </a:ext>
            </a:extLst>
          </p:cNvPr>
          <p:cNvSpPr txBox="1"/>
          <p:nvPr/>
        </p:nvSpPr>
        <p:spPr>
          <a:xfrm>
            <a:off x="8299688" y="497103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output layer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46813D-57CB-4C6A-9F73-3857FB66A48E}"/>
              </a:ext>
            </a:extLst>
          </p:cNvPr>
          <p:cNvCxnSpPr>
            <a:cxnSpLocks/>
            <a:stCxn id="53" idx="1"/>
            <a:endCxn id="6" idx="7"/>
          </p:cNvCxnSpPr>
          <p:nvPr/>
        </p:nvCxnSpPr>
        <p:spPr>
          <a:xfrm flipH="1">
            <a:off x="6757567" y="1316293"/>
            <a:ext cx="2304121" cy="460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BCF421-49DD-491E-84BD-5F5557382291}"/>
              </a:ext>
            </a:extLst>
          </p:cNvPr>
          <p:cNvCxnSpPr>
            <a:cxnSpLocks/>
            <a:stCxn id="53" idx="1"/>
            <a:endCxn id="75" idx="2"/>
          </p:cNvCxnSpPr>
          <p:nvPr/>
        </p:nvCxnSpPr>
        <p:spPr>
          <a:xfrm flipH="1">
            <a:off x="6852081" y="1316293"/>
            <a:ext cx="2209607" cy="164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D2CF017-70B5-4CDF-B6FC-C40EE120C3B3}"/>
              </a:ext>
            </a:extLst>
          </p:cNvPr>
          <p:cNvCxnSpPr>
            <a:cxnSpLocks/>
            <a:stCxn id="53" idx="1"/>
            <a:endCxn id="8" idx="0"/>
          </p:cNvCxnSpPr>
          <p:nvPr/>
        </p:nvCxnSpPr>
        <p:spPr>
          <a:xfrm flipH="1">
            <a:off x="6515100" y="1316293"/>
            <a:ext cx="2546588" cy="2968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6E17AB-8F4D-4BD2-A0C5-AC0B9F8A4922}"/>
              </a:ext>
            </a:extLst>
          </p:cNvPr>
          <p:cNvCxnSpPr>
            <a:cxnSpLocks/>
            <a:stCxn id="53" idx="1"/>
            <a:endCxn id="9" idx="0"/>
          </p:cNvCxnSpPr>
          <p:nvPr/>
        </p:nvCxnSpPr>
        <p:spPr>
          <a:xfrm flipH="1">
            <a:off x="8953500" y="1316293"/>
            <a:ext cx="108188" cy="158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496877AC-D548-4208-AF50-1D25D5232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688" y="863282"/>
            <a:ext cx="906021" cy="90602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E396E108-938D-4D0F-8BCE-8F7C78B9CD0C}"/>
              </a:ext>
            </a:extLst>
          </p:cNvPr>
          <p:cNvSpPr txBox="1"/>
          <p:nvPr/>
        </p:nvSpPr>
        <p:spPr>
          <a:xfrm>
            <a:off x="8458200" y="3810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Điểm</a:t>
            </a:r>
          </a:p>
        </p:txBody>
      </p:sp>
    </p:spTree>
    <p:extLst>
      <p:ext uri="{BB962C8B-B14F-4D97-AF65-F5344CB8AC3E}">
        <p14:creationId xmlns:p14="http://schemas.microsoft.com/office/powerpoint/2010/main" val="379739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632AC-27CE-45A4-A144-B325C1F14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06199"/>
            <a:ext cx="8922511" cy="430887"/>
          </a:xfrm>
        </p:spPr>
        <p:txBody>
          <a:bodyPr/>
          <a:lstStyle/>
          <a:p>
            <a:r>
              <a:rPr lang="en-US"/>
              <a:t>Mạng n</a:t>
            </a:r>
            <a:r>
              <a:rPr lang="vi-VN"/>
              <a:t>ơ</a:t>
            </a:r>
            <a:r>
              <a:rPr lang="en-US"/>
              <a:t>-ron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8F74A-268C-4F33-8A39-4249C90E4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00201"/>
            <a:ext cx="5995737" cy="3113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CE4BC-3C25-4272-9585-40C0F2B6A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2326"/>
            <a:ext cx="5857520" cy="3342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DB5D27-0402-4366-AF9C-6DFDCA44D474}"/>
              </a:ext>
            </a:extLst>
          </p:cNvPr>
          <p:cNvSpPr txBox="1"/>
          <p:nvPr/>
        </p:nvSpPr>
        <p:spPr>
          <a:xfrm>
            <a:off x="3124200" y="510540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Cấu trúc một n</a:t>
            </a: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-ron</a:t>
            </a:r>
          </a:p>
        </p:txBody>
      </p:sp>
    </p:spTree>
    <p:extLst>
      <p:ext uri="{BB962C8B-B14F-4D97-AF65-F5344CB8AC3E}">
        <p14:creationId xmlns:p14="http://schemas.microsoft.com/office/powerpoint/2010/main" val="3803851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876A2-FC00-4070-9907-280C88A52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DFFE7-4422-4673-AA6A-C4812D503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295400"/>
            <a:ext cx="10058400" cy="1039515"/>
          </a:xfrm>
        </p:spPr>
        <p:txBody>
          <a:bodyPr/>
          <a:lstStyle/>
          <a:p>
            <a:r>
              <a:rPr lang="en-US"/>
              <a:t>Hàm activation th</a:t>
            </a:r>
            <a:r>
              <a:rPr lang="vi-VN"/>
              <a:t>ư</a:t>
            </a:r>
            <a:r>
              <a:rPr lang="en-US"/>
              <a:t>ờng là các hàm không tuyến tính và giúp ép đầu ra của một n</a:t>
            </a:r>
            <a:r>
              <a:rPr lang="vi-VN"/>
              <a:t>ơ</a:t>
            </a:r>
            <a:r>
              <a:rPr lang="en-US"/>
              <a:t>-ron trong một khoảng giá trị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119AA-57F4-443A-838D-1B944CB40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14600"/>
            <a:ext cx="4463738" cy="2817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88A91-768C-46D8-BCB7-1ACA43CC76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420" y="2514600"/>
            <a:ext cx="5698484" cy="2843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4A0753-A6D8-4F31-980B-99075F884040}"/>
              </a:ext>
            </a:extLst>
          </p:cNvPr>
          <p:cNvSpPr txBox="1"/>
          <p:nvPr/>
        </p:nvSpPr>
        <p:spPr>
          <a:xfrm>
            <a:off x="1295400" y="57150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Hàm relu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6F4422-22A3-4A4F-80E7-1C0E550A16C3}"/>
              </a:ext>
            </a:extLst>
          </p:cNvPr>
          <p:cNvSpPr txBox="1"/>
          <p:nvPr/>
        </p:nvSpPr>
        <p:spPr>
          <a:xfrm>
            <a:off x="7239000" y="5685183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Hàm sigmoid</a:t>
            </a:r>
          </a:p>
        </p:txBody>
      </p:sp>
    </p:spTree>
    <p:extLst>
      <p:ext uri="{BB962C8B-B14F-4D97-AF65-F5344CB8AC3E}">
        <p14:creationId xmlns:p14="http://schemas.microsoft.com/office/powerpoint/2010/main" val="215911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90410-336B-4D87-A40C-A0CC810D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Hàm mất mát và tối </a:t>
            </a:r>
            <a:r>
              <a:rPr lang="vi-VN"/>
              <a:t>ư</a:t>
            </a:r>
            <a:r>
              <a:rPr lang="en-US"/>
              <a:t>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05337-6A9D-47FB-9673-9BAD67B32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295400"/>
            <a:ext cx="10058400" cy="3460691"/>
          </a:xfrm>
        </p:spPr>
        <p:txBody>
          <a:bodyPr/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b="1">
                <a:solidFill>
                  <a:srgbClr val="FF0000"/>
                </a:solidFill>
              </a:rPr>
              <a:t>Hàm mất mát: </a:t>
            </a:r>
            <a:r>
              <a:rPr lang="en-US"/>
              <a:t>Là hàm số đo sự chênh lệch giữa đầu ra dự đoán với đầu ra thực tế.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/>
              <a:t>Ví dụ hàm mất mát đ</a:t>
            </a:r>
            <a:r>
              <a:rPr lang="vi-VN"/>
              <a:t>ư</a:t>
            </a:r>
            <a:r>
              <a:rPr lang="en-US"/>
              <a:t>ợc tính theo mean square error, cross entropy,…</a:t>
            </a:r>
            <a:endParaRPr lang="en-US" b="1">
              <a:solidFill>
                <a:srgbClr val="FF0000"/>
              </a:solidFill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b="1">
                <a:solidFill>
                  <a:srgbClr val="FF0000"/>
                </a:solidFill>
              </a:rPr>
              <a:t>Tối </a:t>
            </a:r>
            <a:r>
              <a:rPr lang="vi-VN" b="1">
                <a:solidFill>
                  <a:srgbClr val="FF0000"/>
                </a:solidFill>
              </a:rPr>
              <a:t>ư</a:t>
            </a:r>
            <a:r>
              <a:rPr lang="en-US" b="1">
                <a:solidFill>
                  <a:srgbClr val="FF0000"/>
                </a:solidFill>
              </a:rPr>
              <a:t>u hàm mất mát: </a:t>
            </a:r>
            <a:r>
              <a:rPr lang="en-US">
                <a:solidFill>
                  <a:schemeClr val="tx1"/>
                </a:solidFill>
              </a:rPr>
              <a:t>là quá trình làm giảm giá trị của hàm mất mát xuống thấp nhất bằng cách sử dụng gradient descent hay một vài biến thể của nó.</a:t>
            </a: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58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CB56E-32EF-49D5-ABCD-1AF1FE5BE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125CDF2-3D1A-4645-9855-3B6DF12B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Mô hình CNN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0116DA-411E-4F68-AEBE-A593A7FCA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95400"/>
            <a:ext cx="10820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44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3817</TotalTime>
  <Words>631</Words>
  <Application>Microsoft Office PowerPoint</Application>
  <PresentationFormat>Widescreen</PresentationFormat>
  <Paragraphs>98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Meiryo UI</vt:lpstr>
      <vt:lpstr>MS PGothic</vt:lpstr>
      <vt:lpstr>Arial</vt:lpstr>
      <vt:lpstr>Calibri</vt:lpstr>
      <vt:lpstr>Wingdings</vt:lpstr>
      <vt:lpstr>Office Theme</vt:lpstr>
      <vt:lpstr>GIỚI THIỆU VỀ CONVOLUTIONAL NEURAL NETWORK</vt:lpstr>
      <vt:lpstr>Nội dung</vt:lpstr>
      <vt:lpstr>Giới thiệu chung</vt:lpstr>
      <vt:lpstr>Ví dụ</vt:lpstr>
      <vt:lpstr>Mạng nơ-ron</vt:lpstr>
      <vt:lpstr>Mạng nơ-ron</vt:lpstr>
      <vt:lpstr>Neural network</vt:lpstr>
      <vt:lpstr>Hàm mất mát và tối ưu</vt:lpstr>
      <vt:lpstr>Mô hình CNN</vt:lpstr>
      <vt:lpstr>Mô hình CNN</vt:lpstr>
      <vt:lpstr>Convolution layer</vt:lpstr>
      <vt:lpstr>Convolution layer</vt:lpstr>
      <vt:lpstr>Convolution layer</vt:lpstr>
      <vt:lpstr>Convolution layer</vt:lpstr>
      <vt:lpstr>Convolution layer</vt:lpstr>
      <vt:lpstr>Pooling layer</vt:lpstr>
      <vt:lpstr>Fullyconnected layer</vt:lpstr>
      <vt:lpstr>Fullyconnected layer</vt:lpstr>
      <vt:lpstr>Fullyconnected layer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Profile</dc:title>
  <dc:creator>Nguyen Ngoc Tan (VietIS)</dc:creator>
  <cp:lastModifiedBy>Hoàng Bùi</cp:lastModifiedBy>
  <cp:revision>528</cp:revision>
  <dcterms:created xsi:type="dcterms:W3CDTF">2016-02-15T09:30:40Z</dcterms:created>
  <dcterms:modified xsi:type="dcterms:W3CDTF">2018-09-23T07:38:05Z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2016-01-14T00:00:00Z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2016-02-15T00:00:00Z</vt:filetime>
  </property>
</Properties>
</file>